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4"/>
  </p:notesMasterIdLst>
  <p:sldIdLst>
    <p:sldId id="278" r:id="rId5"/>
    <p:sldId id="280" r:id="rId6"/>
    <p:sldId id="281" r:id="rId7"/>
    <p:sldId id="308" r:id="rId8"/>
    <p:sldId id="282" r:id="rId9"/>
    <p:sldId id="290" r:id="rId10"/>
    <p:sldId id="283" r:id="rId11"/>
    <p:sldId id="284" r:id="rId12"/>
    <p:sldId id="309" r:id="rId13"/>
    <p:sldId id="285" r:id="rId14"/>
    <p:sldId id="310" r:id="rId15"/>
    <p:sldId id="286" r:id="rId16"/>
    <p:sldId id="311" r:id="rId17"/>
    <p:sldId id="307" r:id="rId18"/>
    <p:sldId id="312" r:id="rId19"/>
    <p:sldId id="291" r:id="rId20"/>
    <p:sldId id="287" r:id="rId21"/>
    <p:sldId id="288" r:id="rId22"/>
    <p:sldId id="289" r:id="rId23"/>
    <p:sldId id="306" r:id="rId24"/>
    <p:sldId id="292" r:id="rId25"/>
    <p:sldId id="305" r:id="rId26"/>
    <p:sldId id="303" r:id="rId27"/>
    <p:sldId id="304" r:id="rId28"/>
    <p:sldId id="293" r:id="rId29"/>
    <p:sldId id="294" r:id="rId30"/>
    <p:sldId id="295" r:id="rId31"/>
    <p:sldId id="296" r:id="rId32"/>
    <p:sldId id="29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47" d="100"/>
          <a:sy n="47" d="100"/>
        </p:scale>
        <p:origin x="187"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5/7/2024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5/7/2024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5/7/2024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panose="020B0603020202020204"/>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7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90" indent="-269875"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160" indent="-2159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205" indent="-2159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3860" indent="-2159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855"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57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892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42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a:stretch>
            <a:fillRect/>
          </a:stretch>
        </p:blipFill>
        <p:spPr>
          <a:xfrm>
            <a:off x="-1" y="10"/>
            <a:ext cx="12192001" cy="6857990"/>
          </a:xfrm>
          <a:prstGeom prst="rect">
            <a:avLst/>
          </a:prstGeom>
        </p:spPr>
      </p:pic>
      <p:sp useBgFill="1">
        <p:nvSpPr>
          <p:cNvPr id="103" name="Freeform 5"/>
          <p:cNvSpPr>
            <a:spLocks noGrp="1" noRot="1" noChangeAspect="1" noMove="1" noResize="1" noEditPoints="1" noAdjustHandles="1" noChangeArrowheads="1" noChangeShapeType="1" noTextEdit="1"/>
          </p:cNvSpPr>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p:cNvSpPr>
            <a:spLocks noGrp="1"/>
          </p:cNvSpPr>
          <p:nvPr>
            <p:ph type="ctrTitle"/>
          </p:nvPr>
        </p:nvSpPr>
        <p:spPr>
          <a:xfrm>
            <a:off x="7389962" y="1673524"/>
            <a:ext cx="3485073" cy="3492836"/>
          </a:xfrm>
        </p:spPr>
        <p:txBody>
          <a:bodyPr>
            <a:noAutofit/>
          </a:bodyPr>
          <a:lstStyle/>
          <a:p>
            <a:pPr algn="l"/>
            <a:r>
              <a:rPr lang="en-US" sz="2800" dirty="0"/>
              <a:t>TYPHOID ANALYSIS IN UGANDA WITH A COMPARATIVE STUDY OF MACHINE LEARNING ALGORITHMS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 Model</a:t>
            </a:r>
          </a:p>
        </p:txBody>
      </p:sp>
      <p:sp>
        <p:nvSpPr>
          <p:cNvPr id="3" name="Content Placeholder 2"/>
          <p:cNvSpPr>
            <a:spLocks noGrp="1"/>
          </p:cNvSpPr>
          <p:nvPr>
            <p:ph idx="1"/>
          </p:nvPr>
        </p:nvSpPr>
        <p:spPr/>
        <p:txBody>
          <a:bodyPr/>
          <a:lstStyle/>
          <a:p>
            <a:r>
              <a:rPr lang="en-US" dirty="0"/>
              <a:t>Random Forest is a supervised machine learning algorithm that creates multiple decision trees and merges them together to get a more accurate and stable prediction.</a:t>
            </a:r>
          </a:p>
          <a:p>
            <a:r>
              <a:rPr lang="en-US" dirty="0"/>
              <a:t>The Random Forest algorithm creates an ensemble of decision trees. Each tree is constructed using a random subset of the dataset to measure a random subset of features in each partition. In prediction, the algorithm aggregates the results of all trees, either by voting in the case of classification or by taking the average in the case of regression.</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23547" y="1061707"/>
            <a:ext cx="7744906" cy="473458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SVR Model</a:t>
            </a:r>
          </a:p>
        </p:txBody>
      </p:sp>
      <p:sp>
        <p:nvSpPr>
          <p:cNvPr id="3" name="Content Placeholder 2"/>
          <p:cNvSpPr>
            <a:spLocks noGrp="1"/>
          </p:cNvSpPr>
          <p:nvPr>
            <p:ph idx="1"/>
          </p:nvPr>
        </p:nvSpPr>
        <p:spPr/>
        <p:txBody>
          <a:bodyPr>
            <a:normAutofit fontScale="92500" lnSpcReduction="10000"/>
          </a:bodyPr>
          <a:lstStyle/>
          <a:p>
            <a:r>
              <a:rPr lang="en-US" dirty="0"/>
              <a:t>Support Vector Regression (SVR) is a machine learning algorithm used for regression tasks. It's goal is to predict the percentage of typhoid fever (dependent variable, Y) based on various independent variables.</a:t>
            </a:r>
          </a:p>
          <a:p>
            <a:r>
              <a:rPr lang="en-US" dirty="0"/>
              <a:t>The input layer takes in the feature vector, which is a set of input variables that are used to predict the target variable. A radial basis function kernel is used to transform the input data into a higher-dimensional space, where the data can be linearly separated. A subset of the training data is selected as support vectors, which are used to define the hyper plane that separates the </a:t>
            </a:r>
            <a:r>
              <a:rPr lang="en-US" dirty="0" err="1"/>
              <a:t>data.The</a:t>
            </a:r>
            <a:r>
              <a:rPr lang="en-US" dirty="0"/>
              <a:t> hyper plane is the decision boundary that predicts the percentage of typhoid fever (Y) based on the input variables (X). The output layer generates the predicted target variable based on the hyper plane and the support vectors</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85415" y="461548"/>
            <a:ext cx="8021169" cy="593490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p:sp>
        <p:nvSpPr>
          <p:cNvPr id="3" name="Content Placeholder 2"/>
          <p:cNvSpPr>
            <a:spLocks noGrp="1"/>
          </p:cNvSpPr>
          <p:nvPr>
            <p:ph idx="1"/>
          </p:nvPr>
        </p:nvSpPr>
        <p:spPr/>
        <p:txBody>
          <a:bodyPr>
            <a:normAutofit lnSpcReduction="10000"/>
          </a:bodyPr>
          <a:lstStyle/>
          <a:p>
            <a:pPr marL="36830" indent="0">
              <a:buNone/>
            </a:pPr>
            <a:r>
              <a:rPr lang="en-US" dirty="0"/>
              <a:t>Neural networks are Machine learning models designed to mimic the functions and structure of the human brain. They are built to recognize patterns. Neural networks consist of interconnected nodes, or neurons, that collaborate and are organized in layers. </a:t>
            </a:r>
          </a:p>
          <a:p>
            <a:pPr marL="36830" indent="0">
              <a:buNone/>
            </a:pPr>
            <a:r>
              <a:rPr lang="en-US" dirty="0"/>
              <a:t>Neural networks usually involve many processors operating in parallel and arranged in layers. The first layer receives the raw input information. Each successive layer receives the output from the layer preceding it rather than the raw input, the same way neurons further from the optic nerve receive signals from those closer to it. The last layer produces the output of the system.</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52126" y="785443"/>
            <a:ext cx="7687748" cy="528711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
          <a:stretch>
            <a:fillRect/>
          </a:stretch>
        </p:blipFill>
        <p:spPr>
          <a:xfrm>
            <a:off x="-8622" y="10"/>
            <a:ext cx="6096000" cy="6857990"/>
          </a:xfrm>
          <a:prstGeom prst="rect">
            <a:avLst/>
          </a:prstGeom>
        </p:spPr>
      </p:pic>
      <p:sp>
        <p:nvSpPr>
          <p:cNvPr id="2" name="Title 1"/>
          <p:cNvSpPr>
            <a:spLocks noGrp="1"/>
          </p:cNvSpPr>
          <p:nvPr>
            <p:ph type="title"/>
          </p:nvPr>
        </p:nvSpPr>
        <p:spPr>
          <a:xfrm>
            <a:off x="6900493" y="609599"/>
            <a:ext cx="4538124" cy="5520267"/>
          </a:xfrm>
        </p:spPr>
        <p:txBody>
          <a:bodyPr anchor="b">
            <a:normAutofit/>
          </a:bodyPr>
          <a:lstStyle/>
          <a:p>
            <a:pPr algn="l"/>
            <a:r>
              <a:rPr lang="en-US" sz="4000" dirty="0"/>
              <a:t>EXPERIMENTAL SETUP AND 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a:t>
            </a:r>
          </a:p>
        </p:txBody>
      </p:sp>
      <p:sp>
        <p:nvSpPr>
          <p:cNvPr id="3" name="Content Placeholder 2"/>
          <p:cNvSpPr>
            <a:spLocks noGrp="1"/>
          </p:cNvSpPr>
          <p:nvPr>
            <p:ph idx="1"/>
          </p:nvPr>
        </p:nvSpPr>
        <p:spPr/>
        <p:txBody>
          <a:bodyPr/>
          <a:lstStyle/>
          <a:p>
            <a:r>
              <a:rPr lang="en-US" dirty="0"/>
              <a:t>The data set was fairly clean but just like most data sets, it needed to be prepared for proper utilization by the machine learning models. We dropped the 'FID_' column because it was completely empty and did not seem to add any value to the data set. We also replaced the several zero values under the 'PH_Lands' column with the mean of the values in that column. Furthermore, the misspelling on the column '</a:t>
            </a:r>
            <a:r>
              <a:rPr lang="en-US" dirty="0" err="1"/>
              <a:t>Urban_leve</a:t>
            </a:r>
            <a:r>
              <a:rPr lang="en-US" dirty="0"/>
              <a:t>' was corrected to '</a:t>
            </a:r>
            <a:r>
              <a:rPr lang="en-US" dirty="0" err="1"/>
              <a:t>Urban_level</a:t>
            </a:r>
            <a:r>
              <a:rPr lang="en-US" dirty="0"/>
              <a:t>'.</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a:t>
            </a:r>
          </a:p>
        </p:txBody>
      </p:sp>
      <p:sp>
        <p:nvSpPr>
          <p:cNvPr id="3" name="Content Placeholder 2"/>
          <p:cNvSpPr>
            <a:spLocks noGrp="1"/>
          </p:cNvSpPr>
          <p:nvPr>
            <p:ph idx="1"/>
          </p:nvPr>
        </p:nvSpPr>
        <p:spPr/>
        <p:txBody>
          <a:bodyPr/>
          <a:lstStyle/>
          <a:p>
            <a:r>
              <a:rPr lang="en-US" dirty="0"/>
              <a:t>In this step, a number of plots were generated in order to understand and analyze the trends in the data set. We started with analyzing the correlation of features with the target variable </a:t>
            </a:r>
            <a:r>
              <a:rPr lang="en-US" dirty="0" err="1"/>
              <a:t>Typh_per</a:t>
            </a:r>
            <a:r>
              <a:rPr lang="en-US" dirty="0"/>
              <a:t> with the use of a heatmap. The heatmap shows the correlation of one variable with another in such a way that increasing correlation is represented by a scale from blue to red.</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566877" y="212271"/>
            <a:ext cx="9058246" cy="643345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a:normAutofit lnSpcReduction="20000"/>
          </a:bodyPr>
          <a:lstStyle/>
          <a:p>
            <a:r>
              <a:rPr lang="en-US" dirty="0"/>
              <a:t>Typhoid continues to be a public health issue in Uganda. It is essential for us to have proper analysis and prediction of the patterns and occurrences of this disease. </a:t>
            </a:r>
          </a:p>
          <a:p>
            <a:r>
              <a:rPr lang="en-US" dirty="0"/>
              <a:t>Using a dataset of Typhoid Incidences, Environmental factors and population, we use and compare five regression models that is to say the Linear regression model, the Decision Tree, The Random forests, the Support Vector regression model and the Neural networks regression model. With the use particular evaluation metrics, the Neural Networks proves to be the most optimal model.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33525" y="329960"/>
            <a:ext cx="9124950" cy="619807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9119" y="697593"/>
            <a:ext cx="10353762" cy="5343978"/>
          </a:xfrm>
        </p:spPr>
        <p:txBody>
          <a:bodyPr>
            <a:normAutofit/>
          </a:bodyPr>
          <a:lstStyle/>
          <a:p>
            <a:r>
              <a:rPr lang="en-US" dirty="0"/>
              <a:t>From the heatmap above, the features </a:t>
            </a:r>
            <a:r>
              <a:rPr lang="en-US" dirty="0" err="1"/>
              <a:t>Typh_Inc</a:t>
            </a:r>
            <a:r>
              <a:rPr lang="en-US" dirty="0"/>
              <a:t> and </a:t>
            </a:r>
            <a:r>
              <a:rPr lang="en-US" dirty="0" err="1"/>
              <a:t>P_Density</a:t>
            </a:r>
            <a:r>
              <a:rPr lang="en-US" dirty="0"/>
              <a:t> have the highest correlation with the target variable representing the number of incidences in a district and the population density respectively.</a:t>
            </a:r>
          </a:p>
          <a:p>
            <a:r>
              <a:rPr lang="en-US" dirty="0"/>
              <a:t>From the histogram above, we analyze and compare the population density in every district. Given the fact that population density has one of the highest positive correlations with the target variable, it is expected that the district with the highest population density which in this case is Kampala, has the highest number of Typhoid incidences as shown in Fig. 8.</a:t>
            </a: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94199" y="314834"/>
            <a:ext cx="9203602" cy="622833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3" name="Content Placeholder 2"/>
          <p:cNvSpPr>
            <a:spLocks noGrp="1"/>
          </p:cNvSpPr>
          <p:nvPr>
            <p:ph idx="1"/>
          </p:nvPr>
        </p:nvSpPr>
        <p:spPr/>
        <p:txBody>
          <a:bodyPr>
            <a:normAutofit/>
          </a:bodyPr>
          <a:lstStyle/>
          <a:p>
            <a:pPr marL="36830" indent="0">
              <a:buNone/>
            </a:pPr>
            <a:r>
              <a:rPr lang="en-US" dirty="0"/>
              <a:t>Basing on the Regression problem and the models used, we evaluated our models using Mean Squared Error (MSE), Root Mean Squared Error (RMSE), Mean Absolute Error (MAE) and R-squared (R2) Score OR Coefficient of Determination.</a:t>
            </a:r>
          </a:p>
          <a:p>
            <a:pPr marL="36830" indent="0">
              <a:buNone/>
            </a:pPr>
            <a:endParaRPr lang="en-US" dirty="0"/>
          </a:p>
        </p:txBody>
      </p:sp>
      <p:pic>
        <p:nvPicPr>
          <p:cNvPr id="6" name="Picture 5" descr="Document _ C__myThings_myCampus_3rd year_sem 2_Machine Learning_coursework_latex files_TYPHOID ANALYSIS IN UGANDA.tex 4_26_2024 5_05_50 AM"/>
          <p:cNvPicPr>
            <a:picLocks noChangeAspect="1"/>
          </p:cNvPicPr>
          <p:nvPr/>
        </p:nvPicPr>
        <p:blipFill>
          <a:blip r:embed="rId2"/>
          <a:stretch>
            <a:fillRect/>
          </a:stretch>
        </p:blipFill>
        <p:spPr>
          <a:xfrm>
            <a:off x="2540000" y="3838575"/>
            <a:ext cx="6410325" cy="30194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9119" y="655864"/>
            <a:ext cx="10353762" cy="3714749"/>
          </a:xfrm>
        </p:spPr>
        <p:txBody>
          <a:bodyPr/>
          <a:lstStyle/>
          <a:p>
            <a:pPr marL="36830" indent="0">
              <a:buNone/>
            </a:pPr>
            <a:r>
              <a:rPr lang="en-US" dirty="0"/>
              <a:t>As seen from the table, the Neural Networks Regression model has the most promising results. Despite the excellent results scored by the Linear Regression model, it was not selected as the most optimal model because the R2 score of 1.0 indicates overfitting therefore the model will perform poorly with unseen data.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of results</a:t>
            </a:r>
          </a:p>
        </p:txBody>
      </p:sp>
      <p:sp>
        <p:nvSpPr>
          <p:cNvPr id="3" name="Content Placeholder 2"/>
          <p:cNvSpPr>
            <a:spLocks noGrp="1"/>
          </p:cNvSpPr>
          <p:nvPr>
            <p:ph idx="1"/>
          </p:nvPr>
        </p:nvSpPr>
        <p:spPr>
          <a:xfrm>
            <a:off x="913765" y="1676400"/>
            <a:ext cx="10353675" cy="4061460"/>
          </a:xfrm>
        </p:spPr>
        <p:txBody>
          <a:bodyPr>
            <a:normAutofit fontScale="82500"/>
          </a:bodyPr>
          <a:lstStyle/>
          <a:p>
            <a:pPr marL="36830" indent="0">
              <a:buNone/>
            </a:pPr>
            <a:r>
              <a:rPr lang="en-US" dirty="0"/>
              <a:t>As a result of the comparison of models, the Neural Networks Regression model was selected as the most optimal model with a Mean Square root of 0.111, Root mean square root of 0.33, Mean absolute error of 0.22 and an R2 score of 0.817. Hyper parameter tuning was carried out on this model in order to use the best combination of parameter values to make predictions. </a:t>
            </a:r>
          </a:p>
          <a:p>
            <a:pPr marL="36830" indent="0">
              <a:buNone/>
            </a:pPr>
            <a:r>
              <a:rPr lang="en-US" dirty="0"/>
              <a:t>After hyper parameter tuning the model achieved a Mean Square root of 0.001, Root mean square root of 0.03, Mean absolute error of 0.02 and an R2 score of 0.998 which shows a better performance than before. The model was then tested with the actual test data and the final evaluation scores were a Mean Square root of 0.91, Root mean square root of 0.954, Mean absolute error of 0.21 and an R2 score of 0.97 which is a very impressive performance.</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the work</a:t>
            </a:r>
          </a:p>
        </p:txBody>
      </p:sp>
      <p:sp>
        <p:nvSpPr>
          <p:cNvPr id="3" name="Content Placeholder 2"/>
          <p:cNvSpPr>
            <a:spLocks noGrp="1"/>
          </p:cNvSpPr>
          <p:nvPr>
            <p:ph idx="1"/>
          </p:nvPr>
        </p:nvSpPr>
        <p:spPr/>
        <p:txBody>
          <a:bodyPr/>
          <a:lstStyle/>
          <a:p>
            <a:r>
              <a:rPr lang="en-US" dirty="0"/>
              <a:t>The main limitation of the work is based on the data set.</a:t>
            </a:r>
          </a:p>
          <a:p>
            <a:r>
              <a:rPr lang="en-US" dirty="0"/>
              <a:t>The meta data that was used to describe the data set was quite ambiguous due to the poor elaboration of column names. Additionally, since the modes of data collection were not specified, we are not certain of the data's level of integrity. Furthermore, the data was collected from the year 2011 to 2017 which is at least seven years ago. Therefore the relevancy of most findings from this data will not be the same as time goes on because of the dynamic nature of the factors that influence the target variable. </a:t>
            </a: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Conclusively, the relevancy of this work is of great significance due to the fact that Typhoid attacks over 50,000 Ugandans annually despite the inadequate medical facilities. With the use of machine learning, we have the capability to not only analyze but also predict trends in Typhoid cases in Uganda. Such an activity, can allow Ugandans to act accordingly in order to control the levels of Typhoid attacks. We compared four regression models that is to say Linear Regression, the Decision Tree Model, Random Forests, Support Vector Regression model and Neural Networks. From the comparison, the Neural Networks model has the best metric scores and therefore fits to be the best model for this regression problem.</a:t>
            </a:r>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Works</a:t>
            </a:r>
          </a:p>
        </p:txBody>
      </p:sp>
      <p:sp>
        <p:nvSpPr>
          <p:cNvPr id="3" name="Content Placeholder 2"/>
          <p:cNvSpPr>
            <a:spLocks noGrp="1"/>
          </p:cNvSpPr>
          <p:nvPr>
            <p:ph idx="1"/>
          </p:nvPr>
        </p:nvSpPr>
        <p:spPr/>
        <p:txBody>
          <a:bodyPr/>
          <a:lstStyle/>
          <a:p>
            <a:r>
              <a:rPr lang="en-US" dirty="0"/>
              <a:t>To sustain the life of our work, we shall address the previously mentioned limitations with the use of up to date data which has a reliable degree of integrity. We plan to do this by finding data sources popular for having a standard quality of data sets such as the World Health Organization. We also plan to use other regression models to further investigate which model best fits this regression problem.</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92500" lnSpcReduction="20000"/>
          </a:bodyPr>
          <a:lstStyle/>
          <a:p>
            <a:r>
              <a:rPr lang="en-US" dirty="0"/>
              <a:t>[1] </a:t>
            </a:r>
            <a:r>
              <a:rPr lang="en-US" dirty="0" err="1"/>
              <a:t>Oguntimilehin</a:t>
            </a:r>
            <a:r>
              <a:rPr lang="en-US" dirty="0"/>
              <a:t>, A., </a:t>
            </a:r>
            <a:r>
              <a:rPr lang="en-US" dirty="0" err="1"/>
              <a:t>Adetunmbi</a:t>
            </a:r>
            <a:r>
              <a:rPr lang="en-US" dirty="0"/>
              <a:t>, A. O., \&amp; Abiola, O. B. (2013). A machine learning approach to clinical diagnosis of typhoid fever. A Machine Learning Approach to Clinical Diagnosis of Typhoid Fever, 2(4), 1-6.</a:t>
            </a:r>
          </a:p>
          <a:p>
            <a:r>
              <a:rPr lang="en-US" dirty="0"/>
              <a:t>[2] </a:t>
            </a:r>
            <a:r>
              <a:rPr lang="en-US" dirty="0" err="1"/>
              <a:t>Oguntimilehin</a:t>
            </a:r>
            <a:r>
              <a:rPr lang="en-US" dirty="0"/>
              <a:t>, A., </a:t>
            </a:r>
            <a:r>
              <a:rPr lang="en-US" dirty="0" err="1"/>
              <a:t>Adetunmbi</a:t>
            </a:r>
            <a:r>
              <a:rPr lang="en-US" dirty="0"/>
              <a:t>, A. O., \&amp; Olatunji, K. A. (2014). A machine learning based clinical decision support system for diagnosis and treatment of typhoid fever. A Machine Learning Based Clinical Decision Support System for Diagnosis and Treatment of Typhoid Fever, 4(6), 1-9.</a:t>
            </a:r>
          </a:p>
          <a:p>
            <a:r>
              <a:rPr lang="en-US" dirty="0"/>
              <a:t>[3] Bhuiyan, M. A., Rad, S. S., </a:t>
            </a:r>
            <a:r>
              <a:rPr lang="en-US" dirty="0" err="1"/>
              <a:t>Johora</a:t>
            </a:r>
            <a:r>
              <a:rPr lang="en-US" dirty="0"/>
              <a:t>, F. T., Islam, A., Hossain, M. I., \&amp; Khan, A. A. (2023, January). Prediction Of Typhoid Using Machine Learning and ANN Prior To Clinical Test. In 2023 International Conference on Computer Communication and Informatics (ICCCI) (pp. 1-7). IEEE.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lnSpcReduction="10000"/>
          </a:bodyPr>
          <a:lstStyle/>
          <a:p>
            <a:r>
              <a:rPr lang="en-US" dirty="0"/>
              <a:t>Typhoid fever, a waterborne disease caused by Salmonella Typhi, remains a significant public health concern in Uganda, with over 50,000 citizens attacked annually. </a:t>
            </a:r>
          </a:p>
          <a:p>
            <a:r>
              <a:rPr lang="en-US" dirty="0"/>
              <a:t>This study aims to analyze and predict the percentage of people with typhoid in the different districts in Uganda using various regression models, including Linear Regression, Decision Tree, Random Forest, Support Vector Regression (SVR), and Neural Networks. This is with the use of environmental and population related data.</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Previous Works</a:t>
            </a:r>
          </a:p>
        </p:txBody>
      </p:sp>
      <p:sp>
        <p:nvSpPr>
          <p:cNvPr id="3" name="Content Placeholder 2"/>
          <p:cNvSpPr>
            <a:spLocks noGrp="1"/>
          </p:cNvSpPr>
          <p:nvPr>
            <p:ph idx="1"/>
          </p:nvPr>
        </p:nvSpPr>
        <p:spPr/>
        <p:txBody>
          <a:bodyPr/>
          <a:lstStyle/>
          <a:p>
            <a:r>
              <a:rPr lang="en-US" dirty="0"/>
              <a:t>In[1] and [2], a typhoid diagnosis system was prompted to be used by anyone to assist in quick diagnosis of the Typhoid disease. The data set used was divided into five levels of severity of typhoid fever with the goal of providing treatment accordingly. </a:t>
            </a:r>
          </a:p>
          <a:p>
            <a:r>
              <a:rPr lang="en-US" dirty="0"/>
              <a:t>In [3], deep learning and machine learning were employed to develop a Typhoid prediction model. Ten algorithms have were utilized and compared. From this comparison, the </a:t>
            </a:r>
            <a:r>
              <a:rPr lang="en-US" dirty="0" err="1"/>
              <a:t>XGBoost</a:t>
            </a:r>
            <a:r>
              <a:rPr lang="en-US" dirty="0"/>
              <a:t> classifier was the best performer with a 97.87% accuracy.</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the Dataset</a:t>
            </a:r>
          </a:p>
        </p:txBody>
      </p:sp>
      <p:sp>
        <p:nvSpPr>
          <p:cNvPr id="3" name="Content Placeholder 2"/>
          <p:cNvSpPr>
            <a:spLocks noGrp="1"/>
          </p:cNvSpPr>
          <p:nvPr>
            <p:ph idx="1"/>
          </p:nvPr>
        </p:nvSpPr>
        <p:spPr/>
        <p:txBody>
          <a:bodyPr/>
          <a:lstStyle/>
          <a:p>
            <a:r>
              <a:rPr lang="en-US" dirty="0"/>
              <a:t>The data set used has a dimension of 112 rows and 17 columns. It comprises of numerical values for most columns and string data under the column representing district names. This data was collected from the years 2011 to 2017 by the Uganda National Meteorological Authority and the Ministry of Health.</a:t>
            </a:r>
          </a:p>
          <a:p>
            <a:r>
              <a:rPr lang="en-US" dirty="0"/>
              <a:t>From the data, ten features were used with the target variable being the Typhoid percentage among the population of people in each district.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
          <a:stretch>
            <a:fillRect/>
          </a:stretch>
        </p:blipFill>
        <p:spPr>
          <a:xfrm>
            <a:off x="-8622" y="10"/>
            <a:ext cx="6096000" cy="6857990"/>
          </a:xfrm>
          <a:prstGeom prst="rect">
            <a:avLst/>
          </a:prstGeom>
        </p:spPr>
      </p:pic>
      <p:sp>
        <p:nvSpPr>
          <p:cNvPr id="2" name="Title 1"/>
          <p:cNvSpPr>
            <a:spLocks noGrp="1"/>
          </p:cNvSpPr>
          <p:nvPr>
            <p:ph type="title"/>
          </p:nvPr>
        </p:nvSpPr>
        <p:spPr>
          <a:xfrm>
            <a:off x="6900493" y="609599"/>
            <a:ext cx="4538124" cy="5520267"/>
          </a:xfrm>
        </p:spPr>
        <p:txBody>
          <a:bodyPr anchor="b">
            <a:normAutofit/>
          </a:bodyPr>
          <a:lstStyle/>
          <a:p>
            <a:pPr algn="l"/>
            <a:r>
              <a:rPr lang="en-US" sz="4000" dirty="0"/>
              <a:t>METHODOLOGY AND ALGORITHM ARCHITECTURE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Linear Regression</a:t>
            </a:r>
          </a:p>
        </p:txBody>
      </p:sp>
      <p:sp>
        <p:nvSpPr>
          <p:cNvPr id="3" name="Content Placeholder 2"/>
          <p:cNvSpPr>
            <a:spLocks noGrp="1"/>
          </p:cNvSpPr>
          <p:nvPr>
            <p:ph idx="1"/>
          </p:nvPr>
        </p:nvSpPr>
        <p:spPr/>
        <p:txBody>
          <a:bodyPr/>
          <a:lstStyle/>
          <a:p>
            <a:r>
              <a:rPr lang="en-US" dirty="0"/>
              <a:t>For the case of our dataset, </a:t>
            </a:r>
            <a:r>
              <a:rPr lang="en-US" b="1" dirty="0" err="1"/>
              <a:t>Typh_per</a:t>
            </a:r>
            <a:r>
              <a:rPr lang="en-US" b="1" dirty="0"/>
              <a:t> </a:t>
            </a:r>
            <a:r>
              <a:rPr lang="en-US" dirty="0"/>
              <a:t>which is the typhoid percentage recorded is our dependent feature and for the independent variables, we selected those with a positive correlation. </a:t>
            </a:r>
          </a:p>
        </p:txBody>
      </p:sp>
      <p:pic>
        <p:nvPicPr>
          <p:cNvPr id="5" name="Picture 4"/>
          <p:cNvPicPr>
            <a:picLocks noChangeAspect="1"/>
          </p:cNvPicPr>
          <p:nvPr/>
        </p:nvPicPr>
        <p:blipFill>
          <a:blip r:embed="rId2"/>
          <a:stretch>
            <a:fillRect/>
          </a:stretch>
        </p:blipFill>
        <p:spPr>
          <a:xfrm>
            <a:off x="6731518" y="3482340"/>
            <a:ext cx="3767441" cy="28214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Model</a:t>
            </a:r>
          </a:p>
        </p:txBody>
      </p:sp>
      <p:sp>
        <p:nvSpPr>
          <p:cNvPr id="3" name="Content Placeholder 2"/>
          <p:cNvSpPr>
            <a:spLocks noGrp="1"/>
          </p:cNvSpPr>
          <p:nvPr>
            <p:ph idx="1"/>
          </p:nvPr>
        </p:nvSpPr>
        <p:spPr/>
        <p:txBody>
          <a:bodyPr>
            <a:normAutofit fontScale="80000"/>
          </a:bodyPr>
          <a:lstStyle/>
          <a:p>
            <a:r>
              <a:rPr lang="en-US" dirty="0"/>
              <a:t>The Tree starts with a root node that represents input data. The algorithm recursively splits the data into subsets based on the most informative features, using a splitting criterion (e.g., information gain and entropy). </a:t>
            </a:r>
          </a:p>
          <a:p>
            <a:endParaRPr lang="en-US" dirty="0"/>
          </a:p>
          <a:p>
            <a:r>
              <a:rPr lang="en-US" dirty="0"/>
              <a:t>Each internal node in the tree represents a decision made based on a feature and a threshold. The terminal nodes (leaves) represent the predicted values. ursively partitioning the data into smaller subsets based on</a:t>
            </a:r>
            <a:r>
              <a:rPr lang="en-US" dirty="0">
                <a:sym typeface="+mn-ea"/>
              </a:rPr>
              <a:t>New input data flows down the tree, making decisions at each node, until it reaches a leaf node, which outputs the predicted value. The tree grows by rec</a:t>
            </a:r>
            <a:r>
              <a:rPr lang="en-US" dirty="0"/>
              <a:t> the most informative features.</a:t>
            </a:r>
          </a:p>
          <a:p>
            <a:pPr marL="36830" indent="0">
              <a:buNone/>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66415" y="828312"/>
            <a:ext cx="7659169" cy="5201376"/>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datastoreItem>
</file>

<file path=customXml/itemProps2.xml><?xml version="1.0" encoding="utf-8"?>
<ds:datastoreItem xmlns:ds="http://schemas.openxmlformats.org/officeDocument/2006/customXml" ds:itemID="{0585E981-8C91-4205-A0C3-C991F42B4C9E}">
  <ds:schemaRefs/>
</ds:datastoreItem>
</file>

<file path=customXml/itemProps3.xml><?xml version="1.0" encoding="utf-8"?>
<ds:datastoreItem xmlns:ds="http://schemas.openxmlformats.org/officeDocument/2006/customXml" ds:itemID="{2C4C00F4-06E9-43E3-AD97-88A857CEFA82}">
  <ds:schemaRefs/>
</ds:datastoreItem>
</file>

<file path=docProps/app.xml><?xml version="1.0" encoding="utf-8"?>
<Properties xmlns="http://schemas.openxmlformats.org/officeDocument/2006/extended-properties" xmlns:vt="http://schemas.openxmlformats.org/officeDocument/2006/docPropsVTypes">
  <Template>{6ED8BC12-AC78-434C-84B3-DA7DE5D12ABC}tf55705232_win32</Template>
  <TotalTime>0</TotalTime>
  <Words>1942</Words>
  <Application>Microsoft Office PowerPoint</Application>
  <PresentationFormat>Widescreen</PresentationFormat>
  <Paragraphs>56</Paragraphs>
  <Slides>29</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Calibri</vt:lpstr>
      <vt:lpstr>Goudy Old Style</vt:lpstr>
      <vt:lpstr>Wingdings 2</vt:lpstr>
      <vt:lpstr>SlateVTI</vt:lpstr>
      <vt:lpstr>TYPHOID ANALYSIS IN UGANDA WITH A COMPARATIVE STUDY OF MACHINE LEARNING ALGORITHMS</vt:lpstr>
      <vt:lpstr>Abstract</vt:lpstr>
      <vt:lpstr>Introduction</vt:lpstr>
      <vt:lpstr>Review of Previous Works</vt:lpstr>
      <vt:lpstr>About the Dataset</vt:lpstr>
      <vt:lpstr>METHODOLOGY AND ALGORITHM ARCHITECTURE</vt:lpstr>
      <vt:lpstr> Linear Regression</vt:lpstr>
      <vt:lpstr>Decision Tree Model</vt:lpstr>
      <vt:lpstr>PowerPoint Presentation</vt:lpstr>
      <vt:lpstr>Random Forest Model</vt:lpstr>
      <vt:lpstr>PowerPoint Presentation</vt:lpstr>
      <vt:lpstr>SVR Model</vt:lpstr>
      <vt:lpstr>PowerPoint Presentation</vt:lpstr>
      <vt:lpstr>Neural Networks</vt:lpstr>
      <vt:lpstr>PowerPoint Presentation</vt:lpstr>
      <vt:lpstr>EXPERIMENTAL SETUP AND RESULTS</vt:lpstr>
      <vt:lpstr>Data Pre-processing</vt:lpstr>
      <vt:lpstr>Exploratory Data Analysis</vt:lpstr>
      <vt:lpstr>PowerPoint Presentation</vt:lpstr>
      <vt:lpstr>PowerPoint Presentation</vt:lpstr>
      <vt:lpstr>PowerPoint Presentation</vt:lpstr>
      <vt:lpstr>PowerPoint Presentation</vt:lpstr>
      <vt:lpstr>Model Selection</vt:lpstr>
      <vt:lpstr>PowerPoint Presentation</vt:lpstr>
      <vt:lpstr>Discussion of results</vt:lpstr>
      <vt:lpstr>Limitations of the work</vt:lpstr>
      <vt:lpstr>Conclusion</vt:lpstr>
      <vt:lpstr>Future Works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Wafula Colin Mark Lubembe</dc:creator>
  <cp:lastModifiedBy>Wafula Colin Mark Lubembe</cp:lastModifiedBy>
  <cp:revision>6</cp:revision>
  <dcterms:created xsi:type="dcterms:W3CDTF">2024-04-25T22:15:00Z</dcterms:created>
  <dcterms:modified xsi:type="dcterms:W3CDTF">2024-05-07T00:40:47Z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81D780A8E5BA41D7ACB071AD4780FE94_12</vt:lpwstr>
  </property>
  <property fmtid="{D5CDD505-2E9C-101B-9397-08002B2CF9AE}" pid="4" name="KSOProductBuildVer">
    <vt:lpwstr>1033-12.2.0.16731</vt:lpwstr>
  </property>
</Properties>
</file>